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70" r:id="rId5"/>
    <p:sldId id="271" r:id="rId6"/>
    <p:sldId id="272" r:id="rId7"/>
    <p:sldId id="273" r:id="rId8"/>
    <p:sldId id="274" r:id="rId9"/>
    <p:sldId id="280" r:id="rId10"/>
    <p:sldId id="281" r:id="rId11"/>
    <p:sldId id="279" r:id="rId12"/>
    <p:sldId id="276" r:id="rId13"/>
    <p:sldId id="277" r:id="rId14"/>
    <p:sldId id="282" r:id="rId15"/>
    <p:sldId id="283" r:id="rId16"/>
    <p:sldId id="284" r:id="rId17"/>
    <p:sldId id="286" r:id="rId18"/>
    <p:sldId id="287" r:id="rId19"/>
    <p:sldId id="288" r:id="rId20"/>
    <p:sldId id="285" r:id="rId21"/>
    <p:sldId id="289" r:id="rId22"/>
    <p:sldId id="290" r:id="rId23"/>
    <p:sldId id="291" r:id="rId24"/>
    <p:sldId id="260" r:id="rId25"/>
    <p:sldId id="278" r:id="rId26"/>
    <p:sldId id="261" r:id="rId27"/>
    <p:sldId id="264" r:id="rId28"/>
    <p:sldId id="263" r:id="rId29"/>
    <p:sldId id="266" r:id="rId30"/>
    <p:sldId id="267" r:id="rId31"/>
    <p:sldId id="269" r:id="rId32"/>
    <p:sldId id="268" r:id="rId3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 autoAdjust="0"/>
    <p:restoredTop sz="90874" autoAdjust="0"/>
  </p:normalViewPr>
  <p:slideViewPr>
    <p:cSldViewPr>
      <p:cViewPr>
        <p:scale>
          <a:sx n="70" d="100"/>
          <a:sy n="70" d="100"/>
        </p:scale>
        <p:origin x="920" y="56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-44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D5DEB-2D77-40B4-90D8-38D1C70D7C89}" type="datetimeFigureOut">
              <a:rPr lang="de-DE" smtClean="0"/>
              <a:t>18.03.2020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4066A-D326-41ED-8B87-404DACE062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07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26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23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128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375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24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2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322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24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0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1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2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Kirill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336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101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80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8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45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57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63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73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6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3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700808"/>
            <a:ext cx="7772400" cy="1470025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&lt;Title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talk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3348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&lt;Meeting </a:t>
            </a:r>
            <a:r>
              <a:rPr lang="de-DE" dirty="0" err="1" smtClean="0"/>
              <a:t>purpose</a:t>
            </a:r>
            <a:r>
              <a:rPr lang="de-DE" dirty="0" smtClean="0"/>
              <a:t>&gt;</a:t>
            </a:r>
          </a:p>
        </p:txBody>
      </p:sp>
      <p:sp>
        <p:nvSpPr>
          <p:cNvPr id="30" name="Untertitel 2"/>
          <p:cNvSpPr txBox="1">
            <a:spLocks/>
          </p:cNvSpPr>
          <p:nvPr userDrawn="1"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413920" y="5003391"/>
            <a:ext cx="6400800" cy="330609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dirty="0" smtClean="0"/>
              <a:t>&lt;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(&lt;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  <a:r>
              <a:rPr lang="de-DE" sz="1600" baseline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baseline="0" dirty="0" err="1" smtClean="0">
                <a:solidFill>
                  <a:schemeClr val="bg1">
                    <a:lumMod val="65000"/>
                  </a:schemeClr>
                </a:solidFill>
              </a:rPr>
              <a:t>date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&gt;)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7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92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14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861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65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14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0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43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3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455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868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0" y="6082402"/>
            <a:ext cx="9144000" cy="775598"/>
          </a:xfrm>
          <a:prstGeom prst="rect">
            <a:avLst/>
          </a:prstGeom>
          <a:solidFill>
            <a:srgbClr val="00335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0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grpSp>
        <p:nvGrpSpPr>
          <p:cNvPr id="7" name="Gruppieren 25"/>
          <p:cNvGrpSpPr>
            <a:grpSpLocks/>
          </p:cNvGrpSpPr>
          <p:nvPr userDrawn="1"/>
        </p:nvGrpSpPr>
        <p:grpSpPr bwMode="auto">
          <a:xfrm>
            <a:off x="0" y="0"/>
            <a:ext cx="457200" cy="6082402"/>
            <a:chOff x="0" y="0"/>
            <a:chExt cx="457200" cy="5943600"/>
          </a:xfrm>
        </p:grpSpPr>
        <p:sp>
          <p:nvSpPr>
            <p:cNvPr id="8" name="Rectangle 15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5181600"/>
            </a:xfrm>
            <a:prstGeom prst="rect">
              <a:avLst/>
            </a:prstGeom>
            <a:solidFill>
              <a:srgbClr val="FF7900">
                <a:alpha val="60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 userDrawn="1"/>
          </p:nvSpPr>
          <p:spPr bwMode="auto">
            <a:xfrm>
              <a:off x="0" y="1905000"/>
              <a:ext cx="457200" cy="914400"/>
            </a:xfrm>
            <a:prstGeom prst="rect">
              <a:avLst/>
            </a:prstGeom>
            <a:solidFill>
              <a:srgbClr val="FF7900">
                <a:alpha val="9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0" y="2819400"/>
              <a:ext cx="457200" cy="3124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ＭＳ Ｐゴシック" pitchFamily="1" charset="-128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0" y="1524000"/>
              <a:ext cx="457200" cy="36576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 userDrawn="1"/>
          </p:nvSpPr>
          <p:spPr bwMode="auto">
            <a:xfrm>
              <a:off x="0" y="3124200"/>
              <a:ext cx="457200" cy="76200"/>
            </a:xfrm>
            <a:prstGeom prst="rect">
              <a:avLst/>
            </a:prstGeom>
            <a:solidFill>
              <a:srgbClr val="FF7900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 userDrawn="1"/>
          </p:nvSpPr>
          <p:spPr bwMode="auto">
            <a:xfrm>
              <a:off x="0" y="381000"/>
              <a:ext cx="457200" cy="76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 userDrawn="1"/>
          </p:nvSpPr>
          <p:spPr bwMode="auto">
            <a:xfrm>
              <a:off x="0" y="5867400"/>
              <a:ext cx="457200" cy="762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4572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6" name="Rectangle 23"/>
            <p:cNvSpPr>
              <a:spLocks noChangeArrowheads="1"/>
            </p:cNvSpPr>
            <p:nvPr userDrawn="1"/>
          </p:nvSpPr>
          <p:spPr bwMode="auto">
            <a:xfrm>
              <a:off x="0" y="12192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7" name="Rectangle 24"/>
            <p:cNvSpPr>
              <a:spLocks noChangeArrowheads="1"/>
            </p:cNvSpPr>
            <p:nvPr userDrawn="1"/>
          </p:nvSpPr>
          <p:spPr bwMode="auto">
            <a:xfrm>
              <a:off x="0" y="52578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</p:grpSp>
      <p:sp>
        <p:nvSpPr>
          <p:cNvPr id="21" name="Fußzeilenplatzhalter 4"/>
          <p:cNvSpPr txBox="1">
            <a:spLocks noGrp="1"/>
          </p:cNvSpPr>
          <p:nvPr userDrawn="1"/>
        </p:nvSpPr>
        <p:spPr bwMode="auto">
          <a:xfrm>
            <a:off x="3635896" y="6082403"/>
            <a:ext cx="3744416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sz="1000" dirty="0" smtClean="0">
                <a:solidFill>
                  <a:schemeClr val="bg1"/>
                </a:solidFill>
              </a:rPr>
              <a:t>Group </a:t>
            </a:r>
            <a:r>
              <a:rPr lang="en-US" sz="1000" dirty="0" smtClean="0">
                <a:solidFill>
                  <a:schemeClr val="bg1"/>
                </a:solidFill>
              </a:rPr>
              <a:t>S</a:t>
            </a:r>
            <a:r>
              <a:rPr lang="de-DE" sz="1000" dirty="0" err="1" smtClean="0">
                <a:solidFill>
                  <a:schemeClr val="bg1"/>
                </a:solidFill>
              </a:rPr>
              <a:t>tudy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Presentation</a:t>
            </a:r>
            <a:endParaRPr lang="de-DE" sz="1000" dirty="0" smtClean="0">
              <a:solidFill>
                <a:schemeClr val="bg1"/>
              </a:solidFill>
            </a:endParaRPr>
          </a:p>
          <a:p>
            <a:pPr algn="ctr"/>
            <a:r>
              <a:rPr lang="de-DE" sz="1000" dirty="0" err="1" smtClean="0">
                <a:solidFill>
                  <a:schemeClr val="bg1"/>
                </a:solidFill>
              </a:rPr>
              <a:t>Kukartsev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Makhmutov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Khakov</a:t>
            </a:r>
            <a:endParaRPr lang="de-DE" sz="1000" dirty="0">
              <a:solidFill>
                <a:schemeClr val="bg1"/>
              </a:solidFill>
            </a:endParaRPr>
          </a:p>
          <a:p>
            <a:pPr algn="ctr"/>
            <a:r>
              <a:rPr lang="de-DE" sz="1000" i="1" dirty="0">
                <a:solidFill>
                  <a:schemeClr val="bg1"/>
                </a:solidFill>
              </a:rPr>
              <a:t>Page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fld id="{683AE010-9896-4990-86A8-A65F313402B6}" type="slidenum">
              <a:rPr lang="de-DE" sz="1000" smtClean="0">
                <a:solidFill>
                  <a:schemeClr val="bg1"/>
                </a:solidFill>
              </a:rPr>
              <a:pPr algn="ctr"/>
              <a:t>‹#›</a:t>
            </a:fld>
            <a:endParaRPr lang="de-DE" sz="1000" dirty="0">
              <a:solidFill>
                <a:schemeClr val="bg1"/>
              </a:solidFill>
            </a:endParaRPr>
          </a:p>
        </p:txBody>
      </p:sp>
      <p:pic>
        <p:nvPicPr>
          <p:cNvPr id="22" name="Picture 3" descr="Z:\IHS PR Material and Information\ICS logo\ICS-dark-background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7" y="6155840"/>
            <a:ext cx="614339" cy="5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ußzeilenplatzhalter 4"/>
          <p:cNvSpPr txBox="1">
            <a:spLocks noGrp="1"/>
          </p:cNvSpPr>
          <p:nvPr userDrawn="1"/>
        </p:nvSpPr>
        <p:spPr bwMode="auto">
          <a:xfrm>
            <a:off x="941208" y="6082403"/>
            <a:ext cx="2952750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sz="1000" dirty="0" smtClean="0">
                <a:solidFill>
                  <a:schemeClr val="bg1"/>
                </a:solidFill>
              </a:rPr>
              <a:t>Integrated </a:t>
            </a:r>
            <a:r>
              <a:rPr lang="de-DE" sz="1000" dirty="0">
                <a:solidFill>
                  <a:schemeClr val="bg1"/>
                </a:solidFill>
              </a:rPr>
              <a:t>Communication Systems Group</a:t>
            </a:r>
          </a:p>
          <a:p>
            <a:r>
              <a:rPr lang="de-DE" sz="1000" u="sng" dirty="0">
                <a:solidFill>
                  <a:schemeClr val="bg1"/>
                </a:solidFill>
              </a:rPr>
              <a:t>www.tu-ilmenau.de/ics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" name="Picture 26" descr="ENGLogoWeiss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60" y="623438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7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de-DE" sz="3000" b="1" kern="1200" dirty="0" smtClean="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Optimal%20Trajectory%20Learning%20for%20UAV-BS%20Video%20Provisioning%20System:%20A%20Deep%20Reinforcement%20Learning%20Approach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framework for </a:t>
            </a:r>
            <a:r>
              <a:rPr lang="en-US" dirty="0" smtClean="0"/>
              <a:t>base</a:t>
            </a:r>
            <a:r>
              <a:rPr lang="ru-RU" dirty="0" smtClean="0"/>
              <a:t> </a:t>
            </a:r>
            <a:r>
              <a:rPr lang="en-US" dirty="0" smtClean="0"/>
              <a:t>station</a:t>
            </a:r>
            <a:r>
              <a:rPr lang="ru-RU" dirty="0"/>
              <a:t> </a:t>
            </a:r>
            <a:r>
              <a:rPr lang="en-US" dirty="0" smtClean="0"/>
              <a:t>placement </a:t>
            </a:r>
            <a:r>
              <a:rPr lang="en-US" dirty="0"/>
              <a:t>using IEEE 802.11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Group study presentation</a:t>
            </a:r>
            <a:endParaRPr lang="en-US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1475656" y="4731283"/>
            <a:ext cx="6400800" cy="106605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Kirill </a:t>
            </a:r>
            <a:r>
              <a:rPr lang="en-US" dirty="0" err="1" smtClean="0"/>
              <a:t>Kukartsev</a:t>
            </a:r>
            <a:endParaRPr lang="en-US" dirty="0" smtClean="0"/>
          </a:p>
          <a:p>
            <a:pPr lvl="0"/>
            <a:r>
              <a:rPr lang="en-US" dirty="0" err="1" smtClean="0"/>
              <a:t>Zufar</a:t>
            </a:r>
            <a:r>
              <a:rPr lang="en-US" dirty="0" smtClean="0"/>
              <a:t> </a:t>
            </a:r>
            <a:r>
              <a:rPr lang="en-US" dirty="0" err="1" smtClean="0"/>
              <a:t>Makhmutov</a:t>
            </a:r>
            <a:endParaRPr lang="en-US" dirty="0" smtClean="0"/>
          </a:p>
          <a:p>
            <a:pPr lvl="0"/>
            <a:r>
              <a:rPr lang="en-US" dirty="0" err="1" smtClean="0"/>
              <a:t>Rustam</a:t>
            </a:r>
            <a:r>
              <a:rPr lang="en-US" dirty="0" smtClean="0"/>
              <a:t> </a:t>
            </a:r>
            <a:r>
              <a:rPr lang="en-US" dirty="0" err="1" smtClean="0"/>
              <a:t>Khakov</a:t>
            </a:r>
            <a:endParaRPr lang="en-US" dirty="0"/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18.03.2020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Diagram of Experiment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536504" cy="4646893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network scheme of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6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6" y="836712"/>
            <a:ext cx="5282528" cy="48076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Sub-Optimal Case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4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Case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61" y="864501"/>
            <a:ext cx="5240678" cy="47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Near-Uniform Case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24" y="824947"/>
            <a:ext cx="5248952" cy="47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124744"/>
            <a:ext cx="7859216" cy="500141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 </a:t>
            </a:r>
          </a:p>
          <a:p>
            <a:pPr lvl="1"/>
            <a:r>
              <a:rPr lang="en-US" dirty="0" smtClean="0"/>
              <a:t>initial try</a:t>
            </a:r>
          </a:p>
          <a:p>
            <a:pPr lvl="1"/>
            <a:r>
              <a:rPr lang="en-US" dirty="0" smtClean="0"/>
              <a:t>as many UEs as possible</a:t>
            </a:r>
          </a:p>
          <a:p>
            <a:pPr lvl="1"/>
            <a:r>
              <a:rPr lang="en-US" dirty="0" smtClean="0"/>
              <a:t>collect errors</a:t>
            </a:r>
          </a:p>
          <a:p>
            <a:r>
              <a:rPr lang="en-US" b="1" dirty="0" smtClean="0"/>
              <a:t>Conditions: </a:t>
            </a:r>
          </a:p>
          <a:p>
            <a:pPr lvl="1"/>
            <a:r>
              <a:rPr lang="en-US" dirty="0" smtClean="0"/>
              <a:t>6 UEs, 1 </a:t>
            </a:r>
            <a:r>
              <a:rPr lang="en-US" dirty="0" err="1" smtClean="0"/>
              <a:t>CnC</a:t>
            </a:r>
            <a:r>
              <a:rPr lang="en-US" dirty="0" smtClean="0"/>
              <a:t>, 2 APs</a:t>
            </a:r>
          </a:p>
          <a:p>
            <a:pPr lvl="1"/>
            <a:r>
              <a:rPr lang="en-US" dirty="0" smtClean="0"/>
              <a:t>cloudy sky, snow on the ground, -1 .. +</a:t>
            </a:r>
            <a:r>
              <a:rPr lang="en-US" dirty="0"/>
              <a:t>1 </a:t>
            </a:r>
            <a:r>
              <a:rPr lang="en-US" dirty="0" smtClean="0"/>
              <a:t>°</a:t>
            </a:r>
          </a:p>
          <a:p>
            <a:r>
              <a:rPr lang="en-US" b="1" dirty="0" smtClean="0"/>
              <a:t>Decisions: </a:t>
            </a:r>
            <a:endParaRPr lang="tt-RU" dirty="0"/>
          </a:p>
          <a:p>
            <a:pPr lvl="1"/>
            <a:r>
              <a:rPr lang="en-US" dirty="0" smtClean="0"/>
              <a:t>resolve </a:t>
            </a:r>
            <a:r>
              <a:rPr lang="en-US" dirty="0"/>
              <a:t>the second AP failure reasons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 logs to UEs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6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ru-RU" dirty="0"/>
          </a:p>
        </p:txBody>
      </p:sp>
      <p:sp>
        <p:nvSpPr>
          <p:cNvPr id="9" name="Объект 3"/>
          <p:cNvSpPr>
            <a:spLocks noGrp="1"/>
          </p:cNvSpPr>
          <p:nvPr>
            <p:ph sz="half" idx="2"/>
          </p:nvPr>
        </p:nvSpPr>
        <p:spPr>
          <a:xfrm>
            <a:off x="457200" y="1124744"/>
            <a:ext cx="7859216" cy="500141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heck new speed estimation algorithm</a:t>
            </a:r>
          </a:p>
          <a:p>
            <a:pPr lvl="1"/>
            <a:r>
              <a:rPr lang="en-US" dirty="0" smtClean="0"/>
              <a:t>discover UEs errors using logs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etter track overall changes in front-end</a:t>
            </a:r>
          </a:p>
          <a:p>
            <a:r>
              <a:rPr lang="en-US" b="1" dirty="0" smtClean="0"/>
              <a:t>Conditions: </a:t>
            </a:r>
          </a:p>
          <a:p>
            <a:pPr lvl="1"/>
            <a:r>
              <a:rPr lang="en-US" dirty="0" smtClean="0"/>
              <a:t>3 UEs, 1 </a:t>
            </a:r>
            <a:r>
              <a:rPr lang="en-US" dirty="0" err="1" smtClean="0"/>
              <a:t>CnC</a:t>
            </a:r>
            <a:r>
              <a:rPr lang="en-US" dirty="0" smtClean="0"/>
              <a:t>, 1 APs</a:t>
            </a:r>
          </a:p>
          <a:p>
            <a:pPr lvl="1"/>
            <a:r>
              <a:rPr lang="en-US" dirty="0" smtClean="0"/>
              <a:t>clear sky, no snow, strong winds</a:t>
            </a:r>
          </a:p>
          <a:p>
            <a:r>
              <a:rPr lang="en-US" b="1" dirty="0" smtClean="0"/>
              <a:t>Decisions: </a:t>
            </a:r>
            <a:endParaRPr lang="tt-RU" dirty="0"/>
          </a:p>
          <a:p>
            <a:pPr lvl="1"/>
            <a:r>
              <a:rPr lang="en-US" dirty="0"/>
              <a:t>add logging to APs as well</a:t>
            </a:r>
          </a:p>
          <a:p>
            <a:pPr lvl="1"/>
            <a:r>
              <a:rPr lang="en-US" dirty="0"/>
              <a:t>implement direct HTTP requests</a:t>
            </a:r>
          </a:p>
        </p:txBody>
      </p:sp>
    </p:spTree>
    <p:extLst>
      <p:ext uri="{BB962C8B-B14F-4D97-AF65-F5344CB8AC3E}">
        <p14:creationId xmlns:p14="http://schemas.microsoft.com/office/powerpoint/2010/main" val="32073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ru-RU" dirty="0"/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457200" y="1124744"/>
            <a:ext cx="7859216" cy="500141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ompare HTTP </a:t>
            </a:r>
            <a:r>
              <a:rPr lang="en-US" dirty="0"/>
              <a:t>requests instead of </a:t>
            </a:r>
            <a:r>
              <a:rPr lang="en-US" dirty="0" smtClean="0"/>
              <a:t>MQTT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ompletely refactored app</a:t>
            </a:r>
          </a:p>
          <a:p>
            <a:r>
              <a:rPr lang="en-US" b="1" dirty="0" smtClean="0"/>
              <a:t>Conditions: </a:t>
            </a:r>
          </a:p>
          <a:p>
            <a:pPr lvl="1"/>
            <a:r>
              <a:rPr lang="en-US" dirty="0" smtClean="0"/>
              <a:t>3 UEs, 1 </a:t>
            </a:r>
            <a:r>
              <a:rPr lang="en-US" dirty="0" err="1" smtClean="0"/>
              <a:t>CnC</a:t>
            </a:r>
            <a:r>
              <a:rPr lang="en-US" dirty="0" smtClean="0"/>
              <a:t>, 1 APs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ndoor (TU </a:t>
            </a:r>
            <a:r>
              <a:rPr lang="en-US" dirty="0" err="1" smtClean="0"/>
              <a:t>Ilmenau</a:t>
            </a:r>
            <a:r>
              <a:rPr lang="en-US" dirty="0" smtClean="0"/>
              <a:t> Mensa building)</a:t>
            </a:r>
          </a:p>
          <a:p>
            <a:r>
              <a:rPr lang="en-US" b="1" dirty="0" smtClean="0"/>
              <a:t>Decisions: </a:t>
            </a:r>
            <a:endParaRPr lang="tt-RU" dirty="0"/>
          </a:p>
          <a:p>
            <a:pPr lvl="1"/>
            <a:r>
              <a:rPr lang="en-US" dirty="0"/>
              <a:t>o</a:t>
            </a:r>
            <a:r>
              <a:rPr lang="en-US" dirty="0" smtClean="0"/>
              <a:t>ne more scaled-up experiment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placement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6984776" cy="59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0"/>
            <a:ext cx="6984776" cy="59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312"/>
            <a:ext cx="6984776" cy="59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5220072" y="1772816"/>
            <a:ext cx="3732379" cy="2791888"/>
            <a:chOff x="5163402" y="1916832"/>
            <a:chExt cx="3732379" cy="2791888"/>
          </a:xfrm>
        </p:grpSpPr>
        <p:pic>
          <p:nvPicPr>
            <p:cNvPr id="9" name="Объект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02" y="1916832"/>
              <a:ext cx="3732379" cy="2230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25200" y="4277833"/>
              <a:ext cx="2808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Increasing coverage and capacity </a:t>
              </a:r>
            </a:p>
            <a:p>
              <a:pPr algn="ctr"/>
              <a:r>
                <a:rPr lang="en-US" sz="1100" dirty="0" smtClean="0"/>
                <a:t>with UAV equipped with base stations, </a:t>
              </a:r>
              <a:r>
                <a:rPr lang="en-US" sz="1100" dirty="0" smtClean="0">
                  <a:hlinkClick r:id="rId4"/>
                </a:rPr>
                <a:t>source</a:t>
              </a:r>
              <a:endParaRPr lang="en-US" sz="11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Problem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Description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users’ demand increasing</a:t>
            </a:r>
          </a:p>
          <a:p>
            <a:pPr lvl="1"/>
            <a:r>
              <a:rPr lang="en-US" dirty="0" smtClean="0"/>
              <a:t>Higher speed, lower latency</a:t>
            </a:r>
          </a:p>
          <a:p>
            <a:pPr lvl="1"/>
            <a:r>
              <a:rPr lang="en-US" dirty="0" smtClean="0"/>
              <a:t>More data and services</a:t>
            </a:r>
          </a:p>
          <a:p>
            <a:r>
              <a:rPr lang="en-US" dirty="0" smtClean="0"/>
              <a:t>Tendency to be located closely to users</a:t>
            </a:r>
          </a:p>
          <a:p>
            <a:pPr lvl="1"/>
            <a:r>
              <a:rPr lang="en-US" dirty="0" smtClean="0"/>
              <a:t>2G:  Macro-cells</a:t>
            </a:r>
          </a:p>
          <a:p>
            <a:pPr lvl="1"/>
            <a:r>
              <a:rPr lang="en-US" dirty="0" smtClean="0"/>
              <a:t>3G - 4G: Micro-cells</a:t>
            </a:r>
          </a:p>
          <a:p>
            <a:pPr lvl="1"/>
            <a:r>
              <a:rPr lang="en-US" dirty="0" smtClean="0"/>
              <a:t>5G: Pico-cells</a:t>
            </a:r>
          </a:p>
          <a:p>
            <a:r>
              <a:rPr lang="en-US" dirty="0" smtClean="0"/>
              <a:t>Idea: </a:t>
            </a:r>
            <a:r>
              <a:rPr lang="en-US" b="1" dirty="0" smtClean="0"/>
              <a:t>Unmanned Aerial Vehicle with</a:t>
            </a:r>
            <a:br>
              <a:rPr lang="en-US" b="1" dirty="0" smtClean="0"/>
            </a:br>
            <a:r>
              <a:rPr lang="en-US" b="1" dirty="0" smtClean="0"/>
              <a:t>Base Stations (UAV-BS)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How to design a placement algorithm? </a:t>
            </a:r>
          </a:p>
          <a:p>
            <a:pPr lvl="1"/>
            <a:r>
              <a:rPr lang="en-US" dirty="0" smtClean="0"/>
              <a:t>How to evaluate correctness the algorithm?</a:t>
            </a:r>
          </a:p>
          <a:p>
            <a:pPr lvl="1"/>
            <a:r>
              <a:rPr lang="en-US" dirty="0" smtClean="0"/>
              <a:t>How to test the algorithm in the real life?</a:t>
            </a:r>
          </a:p>
          <a:p>
            <a:pPr lvl="1"/>
            <a:r>
              <a:rPr lang="en-US" dirty="0" smtClean="0"/>
              <a:t>How to coordinate the elements of mobile</a:t>
            </a:r>
            <a:br>
              <a:rPr lang="en-US" dirty="0" smtClean="0"/>
            </a:br>
            <a:r>
              <a:rPr lang="en-US" dirty="0" smtClean="0"/>
              <a:t>communication system infrastructure?</a:t>
            </a:r>
          </a:p>
          <a:p>
            <a:pPr lvl="1"/>
            <a:endParaRPr lang="ru-RU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</a:t>
            </a:r>
            <a:endParaRPr lang="ru-RU" dirty="0"/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457200" y="1124744"/>
            <a:ext cx="7859216" cy="5001419"/>
          </a:xfrm>
        </p:spPr>
        <p:txBody>
          <a:bodyPr>
            <a:normAutofit/>
          </a:bodyPr>
          <a:lstStyle/>
          <a:p>
            <a:r>
              <a:rPr lang="en-US" b="1" dirty="0" smtClean="0"/>
              <a:t>Goals: </a:t>
            </a:r>
          </a:p>
          <a:p>
            <a:pPr lvl="1"/>
            <a:r>
              <a:rPr lang="en-US" dirty="0"/>
              <a:t>three cases (sub-optimal, uniform, near-optimal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placement algorithm</a:t>
            </a:r>
          </a:p>
          <a:p>
            <a:r>
              <a:rPr lang="en-US" b="1" dirty="0" smtClean="0"/>
              <a:t>Conditions: </a:t>
            </a:r>
          </a:p>
          <a:p>
            <a:pPr lvl="1"/>
            <a:r>
              <a:rPr lang="en-US" dirty="0"/>
              <a:t>6</a:t>
            </a:r>
            <a:r>
              <a:rPr lang="en-US" dirty="0" smtClean="0"/>
              <a:t> UEs, 1 </a:t>
            </a:r>
            <a:r>
              <a:rPr lang="en-US" dirty="0" err="1" smtClean="0"/>
              <a:t>CnC</a:t>
            </a:r>
            <a:r>
              <a:rPr lang="en-US" dirty="0" smtClean="0"/>
              <a:t>, 2 APs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 rain</a:t>
            </a:r>
          </a:p>
          <a:p>
            <a:r>
              <a:rPr lang="en-US" b="1" dirty="0" smtClean="0"/>
              <a:t>Decisions: </a:t>
            </a:r>
            <a:endParaRPr lang="tt-RU" dirty="0"/>
          </a:p>
          <a:p>
            <a:pPr lvl="1"/>
            <a:r>
              <a:rPr lang="en-US" dirty="0" smtClean="0"/>
              <a:t>analyze collected data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/>
              <a:t>why 2 </a:t>
            </a:r>
            <a:r>
              <a:rPr lang="en-US" dirty="0" smtClean="0"/>
              <a:t>UEs positions were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3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624"/>
            <a:ext cx="6955532" cy="59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1853"/>
            <a:ext cx="6768752" cy="58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8640"/>
            <a:ext cx="6667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6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Optimized positions for UAV-BS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3796229" cy="2907323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96752"/>
            <a:ext cx="4382518" cy="3356329"/>
          </a:xfr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331640" y="4697677"/>
            <a:ext cx="25202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Logical map for the original position and suggested optimized position. Coordinates  by “clustering” (K-Means) position optimization algorithms are highly biased.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6056" y="5472227"/>
            <a:ext cx="3770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Satellite map with original and suggested positions for UAV-BS layout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44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Final result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8363272" cy="5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Are the initial </a:t>
            </a:r>
            <a:r>
              <a:rPr lang="en-US" u="sng" smtClean="0"/>
              <a:t>aims</a:t>
            </a:r>
            <a:r>
              <a:rPr lang="en-US" smtClean="0"/>
              <a:t> fulfilled?</a:t>
            </a:r>
            <a:endParaRPr lang="en-US" dirty="0" smtClean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53608"/>
              </p:ext>
            </p:extLst>
          </p:nvPr>
        </p:nvGraphicFramePr>
        <p:xfrm>
          <a:off x="827583" y="1709278"/>
          <a:ext cx="7992889" cy="383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90">
                  <a:extLst>
                    <a:ext uri="{9D8B030D-6E8A-4147-A177-3AD203B41FA5}">
                      <a16:colId xmlns:a16="http://schemas.microsoft.com/office/drawing/2014/main" val="4214391138"/>
                    </a:ext>
                  </a:extLst>
                </a:gridCol>
                <a:gridCol w="3626403">
                  <a:extLst>
                    <a:ext uri="{9D8B030D-6E8A-4147-A177-3AD203B41FA5}">
                      <a16:colId xmlns:a16="http://schemas.microsoft.com/office/drawing/2014/main" val="3388875627"/>
                    </a:ext>
                  </a:extLst>
                </a:gridCol>
                <a:gridCol w="3552396">
                  <a:extLst>
                    <a:ext uri="{9D8B030D-6E8A-4147-A177-3AD203B41FA5}">
                      <a16:colId xmlns:a16="http://schemas.microsoft.com/office/drawing/2014/main" val="4187807219"/>
                    </a:ext>
                  </a:extLst>
                </a:gridCol>
              </a:tblGrid>
              <a:tr h="751700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Aspect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Result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03291"/>
                  </a:ext>
                </a:extLst>
              </a:tr>
              <a:tr h="778536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Developed system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Functional properties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Works as expected, </a:t>
                      </a:r>
                    </a:p>
                    <a:p>
                      <a:r>
                        <a:rPr lang="en-US" sz="2000" dirty="0" smtClean="0"/>
                        <a:t>but had to alter</a:t>
                      </a:r>
                      <a:r>
                        <a:rPr lang="en-US" sz="2000" baseline="0" dirty="0" smtClean="0"/>
                        <a:t> architecture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7697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</a:t>
                      </a:r>
                      <a:r>
                        <a:rPr lang="en-US" sz="2000" baseline="0" dirty="0" smtClean="0"/>
                        <a:t> may suffer collisions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03880"/>
                  </a:ext>
                </a:extLst>
              </a:tr>
              <a:tr h="751700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Optimization</a:t>
                      </a:r>
                      <a:r>
                        <a:rPr lang="en-US" sz="2000" baseline="0" dirty="0" smtClean="0"/>
                        <a:t> algorithm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Provided positions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Calculated</a:t>
                      </a:r>
                      <a:r>
                        <a:rPr lang="en-US" sz="2000" baseline="0" dirty="0" smtClean="0"/>
                        <a:t> correctly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0866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Extra data</a:t>
                      </a:r>
                      <a:r>
                        <a:rPr lang="en-US" sz="2000" baseline="0" dirty="0" smtClean="0"/>
                        <a:t>  and/or other </a:t>
                      </a:r>
                      <a:r>
                        <a:rPr lang="en-US" sz="2000" baseline="0" dirty="0" err="1" smtClean="0"/>
                        <a:t>algo</a:t>
                      </a:r>
                      <a:r>
                        <a:rPr lang="en-US" sz="2000" baseline="0" dirty="0" smtClean="0"/>
                        <a:t> </a:t>
                      </a:r>
                    </a:p>
                    <a:p>
                      <a:r>
                        <a:rPr lang="en-US" sz="2000" baseline="0" dirty="0" smtClean="0"/>
                        <a:t>for higher accuracy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83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Result of 4 performed experiments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44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188640"/>
            <a:ext cx="8229600" cy="56207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80" y="816088"/>
            <a:ext cx="6740995" cy="50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Appendix. Deployment Diagram of Framework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98576" cy="4525963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Dockerized</a:t>
            </a:r>
            <a:r>
              <a:rPr lang="en-US" sz="1800" dirty="0" smtClean="0"/>
              <a:t> infrastructure</a:t>
            </a:r>
          </a:p>
          <a:p>
            <a:r>
              <a:rPr lang="en-US" sz="1800" dirty="0" smtClean="0"/>
              <a:t>Unified interface</a:t>
            </a:r>
          </a:p>
          <a:p>
            <a:r>
              <a:rPr lang="en-US" sz="1800" dirty="0" smtClean="0"/>
              <a:t>Configuration in .</a:t>
            </a:r>
            <a:r>
              <a:rPr lang="en-US" sz="1800" dirty="0" err="1" smtClean="0"/>
              <a:t>config</a:t>
            </a:r>
            <a:r>
              <a:rPr lang="en-US" sz="1800" dirty="0" smtClean="0"/>
              <a:t> or OS </a:t>
            </a:r>
            <a:r>
              <a:rPr lang="en-US" sz="1800" dirty="0" err="1" smtClean="0"/>
              <a:t>env</a:t>
            </a:r>
            <a:endParaRPr lang="ru-RU" sz="1800" dirty="0"/>
          </a:p>
        </p:txBody>
      </p:sp>
      <p:pic>
        <p:nvPicPr>
          <p:cNvPr id="20" name="Объект 1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92" y="843721"/>
            <a:ext cx="5390256" cy="5207064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deployment case in container runtime.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62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Appendix. Resolved problems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6083"/>
              </p:ext>
            </p:extLst>
          </p:nvPr>
        </p:nvGraphicFramePr>
        <p:xfrm>
          <a:off x="683568" y="2204864"/>
          <a:ext cx="8363272" cy="324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42">
                  <a:extLst>
                    <a:ext uri="{9D8B030D-6E8A-4147-A177-3AD203B41FA5}">
                      <a16:colId xmlns:a16="http://schemas.microsoft.com/office/drawing/2014/main" val="2405725588"/>
                    </a:ext>
                  </a:extLst>
                </a:gridCol>
                <a:gridCol w="1205050">
                  <a:extLst>
                    <a:ext uri="{9D8B030D-6E8A-4147-A177-3AD203B41FA5}">
                      <a16:colId xmlns:a16="http://schemas.microsoft.com/office/drawing/2014/main" val="311638680"/>
                    </a:ext>
                  </a:extLst>
                </a:gridCol>
                <a:gridCol w="4293880">
                  <a:extLst>
                    <a:ext uri="{9D8B030D-6E8A-4147-A177-3AD203B41FA5}">
                      <a16:colId xmlns:a16="http://schemas.microsoft.com/office/drawing/2014/main" val="3293889359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Problem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Group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Resolved</a:t>
                      </a:r>
                      <a:r>
                        <a:rPr lang="en-US" sz="2000" baseline="0" dirty="0" smtClean="0"/>
                        <a:t> way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02666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Can’t install app via </a:t>
                      </a:r>
                      <a:r>
                        <a:rPr lang="en-US" sz="2000" dirty="0" err="1" smtClean="0"/>
                        <a:t>apk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Install using Android Studio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152813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doesn’t come to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CnC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Wi-Fi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Check AP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37240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Silent</a:t>
                      </a:r>
                      <a:r>
                        <a:rPr lang="en-US" sz="2000" baseline="0" dirty="0" smtClean="0"/>
                        <a:t> c</a:t>
                      </a:r>
                      <a:r>
                        <a:rPr lang="en-US" sz="2000" dirty="0" smtClean="0"/>
                        <a:t>rash</a:t>
                      </a:r>
                      <a:r>
                        <a:rPr lang="en-US" sz="2000" baseline="0" dirty="0" smtClean="0"/>
                        <a:t> of app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Added logging to file in phone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3092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related to MQTT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Software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Replace</a:t>
                      </a:r>
                      <a:r>
                        <a:rPr lang="en-US" sz="2000" baseline="0" dirty="0" smtClean="0"/>
                        <a:t> MQTT with HTTP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91122"/>
                  </a:ext>
                </a:extLst>
              </a:tr>
              <a:tr h="83153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Hard</a:t>
                      </a:r>
                      <a:r>
                        <a:rPr lang="en-US" sz="2000" baseline="0" dirty="0" smtClean="0"/>
                        <a:t> to d</a:t>
                      </a:r>
                      <a:r>
                        <a:rPr lang="en-US" sz="2000" dirty="0" smtClean="0"/>
                        <a:t>escribe</a:t>
                      </a:r>
                      <a:r>
                        <a:rPr lang="en-US" sz="2000" baseline="0" dirty="0" smtClean="0"/>
                        <a:t> software architecture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Report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Refactor code to follow MVVM pattern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83595"/>
                  </a:ext>
                </a:extLst>
              </a:tr>
            </a:tbl>
          </a:graphicData>
        </a:graphic>
      </p:graphicFrame>
      <p:sp>
        <p:nvSpPr>
          <p:cNvPr id="6" name="Объект 2"/>
          <p:cNvSpPr>
            <a:spLocks noGrp="1"/>
          </p:cNvSpPr>
          <p:nvPr>
            <p:ph sz="half" idx="1"/>
          </p:nvPr>
        </p:nvSpPr>
        <p:spPr>
          <a:xfrm>
            <a:off x="1259632" y="1282519"/>
            <a:ext cx="6969968" cy="476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Table describes significant moments of workflow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85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</a:t>
            </a:r>
            <a:r>
              <a:rPr lang="en-US" dirty="0" smtClean="0"/>
              <a:t>1/4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6707"/>
            <a:ext cx="6192688" cy="5308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Measured signal link speed for uplink and downlink. Mostly metrics are degraded, cannot truly rely on them.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12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use-case for possible solution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588061" cy="4531508"/>
          </a:xfrm>
        </p:spPr>
      </p:pic>
      <p:sp>
        <p:nvSpPr>
          <p:cNvPr id="7" name="TextBox 6"/>
          <p:cNvSpPr txBox="1"/>
          <p:nvPr/>
        </p:nvSpPr>
        <p:spPr>
          <a:xfrm>
            <a:off x="2627784" y="5584824"/>
            <a:ext cx="3995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generalized use-case for a placement algorithm experimental framework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4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</a:t>
            </a:r>
            <a:r>
              <a:rPr lang="en-US" dirty="0" smtClean="0"/>
              <a:t>2/4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1512"/>
            <a:ext cx="6465751" cy="5542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Overall detected coordinates changes during the experiment. Clearly shown that GPS has measurement error.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20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</a:t>
            </a:r>
            <a:r>
              <a:rPr lang="en-US" dirty="0" smtClean="0"/>
              <a:t>3/4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6672"/>
            <a:ext cx="6490827" cy="5563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The </a:t>
            </a:r>
            <a:r>
              <a:rPr lang="en-US" sz="1100" dirty="0" err="1"/>
              <a:t>h</a:t>
            </a:r>
            <a:r>
              <a:rPr lang="en-US" sz="1100" dirty="0" err="1" smtClean="0"/>
              <a:t>eatmap</a:t>
            </a:r>
            <a:r>
              <a:rPr lang="en-US" sz="1100" dirty="0" smtClean="0"/>
              <a:t> of quality of WI-FI signal by GPS coordinates.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913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</a:t>
            </a:r>
            <a:r>
              <a:rPr lang="en-US" dirty="0" smtClean="0"/>
              <a:t>4/4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7" y="836712"/>
            <a:ext cx="3066585" cy="5269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62074"/>
            <a:ext cx="5912133" cy="3599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4638"/>
            <a:ext cx="6444208" cy="27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System Design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1331640" y="1092463"/>
            <a:ext cx="6192688" cy="4429262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63688" y="5733256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Abstract Design for component interaction for the given possible problem solution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1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Architecture Description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/>
        </p:blipFill>
        <p:spPr>
          <a:xfrm>
            <a:off x="1656000" y="979637"/>
            <a:ext cx="5832000" cy="4344840"/>
          </a:xfrm>
          <a:prstGeom prst="rect">
            <a:avLst/>
          </a:prstGeom>
          <a:ln>
            <a:noFill/>
          </a:ln>
        </p:spPr>
      </p:pic>
      <p:sp>
        <p:nvSpPr>
          <p:cNvPr id="6" name="TextShape 2"/>
          <p:cNvSpPr txBox="1"/>
          <p:nvPr/>
        </p:nvSpPr>
        <p:spPr>
          <a:xfrm>
            <a:off x="5940152" y="3717032"/>
            <a:ext cx="163103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GPS_Tracker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3"/>
          <p:cNvSpPr txBox="1"/>
          <p:nvPr/>
        </p:nvSpPr>
        <p:spPr>
          <a:xfrm>
            <a:off x="771128" y="4878552"/>
            <a:ext cx="1603376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GPS_Android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627090" y="2630394"/>
            <a:ext cx="1800024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GPS_Frontend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686668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Three main component of framework: a phone (</a:t>
            </a:r>
            <a:r>
              <a:rPr lang="en-US" sz="1100" dirty="0" err="1" smtClean="0"/>
              <a:t>GPS_Android</a:t>
            </a:r>
            <a:r>
              <a:rPr lang="en-US" sz="1100" dirty="0" smtClean="0"/>
              <a:t>), user interface (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), data processing (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273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Android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lvl="1"/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onnection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MQTT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Activities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measurment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periodicaly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			 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timeout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6559488" y="166680"/>
            <a:ext cx="2414951" cy="52400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59488" y="5514698"/>
            <a:ext cx="2584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GPS_Android</a:t>
            </a:r>
            <a:r>
              <a:rPr lang="en-US" sz="1100" dirty="0" smtClean="0"/>
              <a:t> installed on an Android </a:t>
            </a:r>
            <a:r>
              <a:rPr lang="en-US" sz="1100" dirty="0" err="1" smtClean="0"/>
              <a:t>SmartPhone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31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576000" y="1656000"/>
            <a:ext cx="8481960" cy="3960000"/>
          </a:xfrm>
          <a:prstGeom prst="rect">
            <a:avLst/>
          </a:prstGeom>
          <a:ln>
            <a:noFill/>
          </a:ln>
        </p:spPr>
      </p:pic>
      <p:sp>
        <p:nvSpPr>
          <p:cNvPr id="5" name="Line 2"/>
          <p:cNvSpPr/>
          <p:nvPr/>
        </p:nvSpPr>
        <p:spPr>
          <a:xfrm>
            <a:off x="1728000" y="1413720"/>
            <a:ext cx="360000" cy="746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3"/>
          <p:cNvSpPr/>
          <p:nvPr/>
        </p:nvSpPr>
        <p:spPr>
          <a:xfrm flipH="1">
            <a:off x="1656000" y="5147364"/>
            <a:ext cx="1475840" cy="108636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4"/>
          <p:cNvSpPr/>
          <p:nvPr/>
        </p:nvSpPr>
        <p:spPr>
          <a:xfrm flipH="1">
            <a:off x="5832000" y="1466280"/>
            <a:ext cx="792000" cy="13417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5"/>
          <p:cNvSpPr txBox="1"/>
          <p:nvPr/>
        </p:nvSpPr>
        <p:spPr>
          <a:xfrm>
            <a:off x="6264000" y="864000"/>
            <a:ext cx="25383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data on given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</a:t>
            </a:r>
          </a:p>
        </p:txBody>
      </p:sp>
      <p:sp>
        <p:nvSpPr>
          <p:cNvPr id="9" name="TextShape 6"/>
          <p:cNvSpPr txBox="1"/>
          <p:nvPr/>
        </p:nvSpPr>
        <p:spPr>
          <a:xfrm>
            <a:off x="826560" y="325800"/>
            <a:ext cx="154944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Timeframe,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 </a:t>
            </a:r>
          </a:p>
        </p:txBody>
      </p:sp>
      <p:sp>
        <p:nvSpPr>
          <p:cNvPr id="10" name="TextShape 7"/>
          <p:cNvSpPr txBox="1"/>
          <p:nvPr/>
        </p:nvSpPr>
        <p:spPr>
          <a:xfrm>
            <a:off x="3131840" y="4842268"/>
            <a:ext cx="1220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</a:t>
            </a:r>
            <a:r>
              <a:rPr lang="ru-R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statistics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Layout of the UI implemented by 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. The user interact via a web-browser.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0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648000" y="1412776"/>
            <a:ext cx="8192160" cy="354276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Component diagram for 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 backend components.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6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Description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6624736" cy="4847701"/>
          </a:xfrm>
        </p:spPr>
      </p:pic>
      <p:sp>
        <p:nvSpPr>
          <p:cNvPr id="6" name="TextBox 5"/>
          <p:cNvSpPr txBox="1"/>
          <p:nvPr/>
        </p:nvSpPr>
        <p:spPr>
          <a:xfrm>
            <a:off x="1043608" y="5778768"/>
            <a:ext cx="7803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Communication between components during the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05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ICS">
      <a:dk1>
        <a:srgbClr val="000000"/>
      </a:dk1>
      <a:lt1>
        <a:srgbClr val="FFFFFF"/>
      </a:lt1>
      <a:dk2>
        <a:srgbClr val="FFFFFF"/>
      </a:dk2>
      <a:lt2>
        <a:srgbClr val="003359"/>
      </a:lt2>
      <a:accent1>
        <a:srgbClr val="FF7900"/>
      </a:accent1>
      <a:accent2>
        <a:srgbClr val="FFC000"/>
      </a:accent2>
      <a:accent3>
        <a:srgbClr val="FFBC7F"/>
      </a:accent3>
      <a:accent4>
        <a:srgbClr val="9E6422"/>
      </a:accent4>
      <a:accent5>
        <a:srgbClr val="B4DCDC"/>
      </a:accent5>
      <a:accent6>
        <a:srgbClr val="00747A"/>
      </a:accent6>
      <a:hlink>
        <a:srgbClr val="00747A"/>
      </a:hlink>
      <a:folHlink>
        <a:srgbClr val="78B6A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680</Words>
  <Application>Microsoft Office PowerPoint</Application>
  <PresentationFormat>Экран (4:3)</PresentationFormat>
  <Paragraphs>198</Paragraphs>
  <Slides>32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ＭＳ Ｐゴシック</vt:lpstr>
      <vt:lpstr>Arial</vt:lpstr>
      <vt:lpstr>Calibri</vt:lpstr>
      <vt:lpstr>Larissa</vt:lpstr>
      <vt:lpstr>Performance analysis framework for base station placement using IEEE 802.11</vt:lpstr>
      <vt:lpstr>Problem Description</vt:lpstr>
      <vt:lpstr>A general use-case for possible solution</vt:lpstr>
      <vt:lpstr>Abstract System Design</vt:lpstr>
      <vt:lpstr>Framework Architecture Description</vt:lpstr>
      <vt:lpstr>Android Component</vt:lpstr>
      <vt:lpstr>UI Component</vt:lpstr>
      <vt:lpstr>Backend Component</vt:lpstr>
      <vt:lpstr>Experiment Description</vt:lpstr>
      <vt:lpstr>Network Diagram of Experiment</vt:lpstr>
      <vt:lpstr>Sub-Optimal Case</vt:lpstr>
      <vt:lpstr>Uniform Case</vt:lpstr>
      <vt:lpstr>Near-Uniform Case</vt:lpstr>
      <vt:lpstr>Experiment 1</vt:lpstr>
      <vt:lpstr>Experiment 2</vt:lpstr>
      <vt:lpstr>Experiment 3</vt:lpstr>
      <vt:lpstr>Презентация PowerPoint</vt:lpstr>
      <vt:lpstr>Презентация PowerPoint</vt:lpstr>
      <vt:lpstr>Презентация PowerPoint</vt:lpstr>
      <vt:lpstr>Experiment 4</vt:lpstr>
      <vt:lpstr>Презентация PowerPoint</vt:lpstr>
      <vt:lpstr>Презентация PowerPoint</vt:lpstr>
      <vt:lpstr>Презентация PowerPoint</vt:lpstr>
      <vt:lpstr>Optimized positions for UAV-BS</vt:lpstr>
      <vt:lpstr>Final result</vt:lpstr>
      <vt:lpstr>Overview</vt:lpstr>
      <vt:lpstr>Appendix. Deployment Diagram of Framework</vt:lpstr>
      <vt:lpstr>Appendix. Resolved problems</vt:lpstr>
      <vt:lpstr>Appendix. Experiment 1/4</vt:lpstr>
      <vt:lpstr>Appendix. Experiment 2/4</vt:lpstr>
      <vt:lpstr>Appendix. Experiment 3/4</vt:lpstr>
      <vt:lpstr>Appendix. Experiment 4/4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Integrated Communication Systems Group</dc:creator>
  <cp:lastModifiedBy>Махмутов Зуфар Рефисович</cp:lastModifiedBy>
  <cp:revision>150</cp:revision>
  <dcterms:created xsi:type="dcterms:W3CDTF">2010-10-05T15:15:43Z</dcterms:created>
  <dcterms:modified xsi:type="dcterms:W3CDTF">2020-03-18T23:01:28Z</dcterms:modified>
</cp:coreProperties>
</file>